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443" r:id="rId2"/>
    <p:sldId id="435" r:id="rId3"/>
    <p:sldId id="458" r:id="rId4"/>
    <p:sldId id="449" r:id="rId5"/>
    <p:sldId id="359" r:id="rId6"/>
    <p:sldId id="451" r:id="rId7"/>
    <p:sldId id="450" r:id="rId8"/>
    <p:sldId id="452" r:id="rId9"/>
    <p:sldId id="468" r:id="rId10"/>
    <p:sldId id="377" r:id="rId11"/>
    <p:sldId id="378" r:id="rId12"/>
    <p:sldId id="437" r:id="rId13"/>
    <p:sldId id="363" r:id="rId14"/>
    <p:sldId id="364" r:id="rId15"/>
    <p:sldId id="365" r:id="rId16"/>
    <p:sldId id="360" r:id="rId17"/>
    <p:sldId id="361" r:id="rId18"/>
    <p:sldId id="453" r:id="rId19"/>
    <p:sldId id="439" r:id="rId20"/>
    <p:sldId id="438" r:id="rId21"/>
    <p:sldId id="366" r:id="rId22"/>
    <p:sldId id="261" r:id="rId23"/>
    <p:sldId id="371" r:id="rId24"/>
    <p:sldId id="372" r:id="rId25"/>
    <p:sldId id="370" r:id="rId26"/>
    <p:sldId id="374" r:id="rId27"/>
    <p:sldId id="375" r:id="rId28"/>
    <p:sldId id="466" r:id="rId29"/>
    <p:sldId id="462" r:id="rId30"/>
    <p:sldId id="459" r:id="rId31"/>
    <p:sldId id="461" r:id="rId32"/>
    <p:sldId id="460" r:id="rId33"/>
    <p:sldId id="442" r:id="rId34"/>
    <p:sldId id="455" r:id="rId35"/>
    <p:sldId id="456" r:id="rId36"/>
    <p:sldId id="454" r:id="rId37"/>
    <p:sldId id="457" r:id="rId38"/>
    <p:sldId id="373" r:id="rId39"/>
    <p:sldId id="259" r:id="rId40"/>
    <p:sldId id="369" r:id="rId41"/>
    <p:sldId id="447" r:id="rId42"/>
    <p:sldId id="445" r:id="rId43"/>
    <p:sldId id="446" r:id="rId44"/>
    <p:sldId id="448" r:id="rId45"/>
    <p:sldId id="444" r:id="rId46"/>
    <p:sldId id="440" r:id="rId47"/>
    <p:sldId id="464" r:id="rId48"/>
    <p:sldId id="465" r:id="rId49"/>
    <p:sldId id="467" r:id="rId50"/>
    <p:sldId id="463" r:id="rId51"/>
    <p:sldId id="260" r:id="rId52"/>
    <p:sldId id="263" r:id="rId53"/>
    <p:sldId id="358" r:id="rId54"/>
    <p:sldId id="441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92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879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71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1804.02767" TargetMode="External"/><Relationship Id="rId4" Type="http://schemas.openxmlformats.org/officeDocument/2006/relationships/hyperlink" Target="https://arxiv.org/abs/1612.08242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Dectecton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prior or prototype 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classify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Must locate and localize objects before classifying objects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Location and 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classifying multiple objects is key to scene understanding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dirty="0">
                <a:hlinkClick r:id="rId3"/>
              </a:rPr>
              <a:t>https://cloud.google.com/vision/automl/object-detection/docs/</a:t>
            </a:r>
            <a:r>
              <a:rPr lang="en-US" dirty="0"/>
              <a:t> 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proposals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285281" y="2122801"/>
            <a:ext cx="6826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 picked priors are inefficient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 uses k-means clustering with distance metric</a:t>
            </a:r>
          </a:p>
          <a:p>
            <a:r>
              <a:rPr lang="en-US" sz="2800" dirty="0"/>
              <a:t>       </a:t>
            </a:r>
            <a:r>
              <a:rPr lang="en-US" sz="2800" i="1" dirty="0"/>
              <a:t>d(box, centroid) = 1.0 – IOU(box, centroid)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choose </a:t>
            </a:r>
            <a:r>
              <a:rPr lang="en-US" sz="2800" i="1" dirty="0"/>
              <a:t>k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k =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Conservative value prevent 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FF140-31B4-4EFB-B997-4307C912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36" y="1700590"/>
            <a:ext cx="4976590" cy="482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box, </a:t>
            </a:r>
            <a:r>
              <a:rPr lang="en-US" sz="2800" dirty="0" err="1"/>
              <a:t>objectness</a:t>
            </a:r>
            <a:r>
              <a:rPr lang="en-US" sz="2800" dirty="0"/>
              <a:t>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regression problem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014" y="2402592"/>
            <a:ext cx="1684132" cy="435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as regression problem and classification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threshold, say 0.6.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multi-task loss function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Algorithms include SSD and YOLO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confidence accuracy, correct classification in a location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that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blipFill>
                <a:blip r:embed="rId3"/>
                <a:stretch>
                  <a:fillRect l="-1099" t="-956" r="-1099" b="-2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classification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5521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classification model metrics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Classifiers perform an hypothesis test with possible outcomes: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positive (TP):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Positive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negative (TN):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positive (FP):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 erroneously classified as positive 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negative (FN)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: Positive case erroneously classified as negative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These quantities can be organised into a confusion matrix: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D9690F52-07A7-4E78-8600-E5ACFE8D2459}"/>
              </a:ext>
            </a:extLst>
          </p:cNvPr>
          <p:cNvGraphicFramePr>
            <a:graphicFrameLocks noGrp="1"/>
          </p:cNvGraphicFramePr>
          <p:nvPr/>
        </p:nvGraphicFramePr>
        <p:xfrm>
          <a:off x="2288781" y="4784361"/>
          <a:ext cx="765062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5367">
                  <a:extLst>
                    <a:ext uri="{9D8B030D-6E8A-4147-A177-3AD203B41FA5}">
                      <a16:colId xmlns:a16="http://schemas.microsoft.com/office/drawing/2014/main" val="1051051707"/>
                    </a:ext>
                  </a:extLst>
                </a:gridCol>
                <a:gridCol w="2511468">
                  <a:extLst>
                    <a:ext uri="{9D8B030D-6E8A-4147-A177-3AD203B41FA5}">
                      <a16:colId xmlns:a16="http://schemas.microsoft.com/office/drawing/2014/main" val="1177866079"/>
                    </a:ext>
                  </a:extLst>
                </a:gridCol>
                <a:gridCol w="2423786">
                  <a:extLst>
                    <a:ext uri="{9D8B030D-6E8A-4147-A177-3AD203B41FA5}">
                      <a16:colId xmlns:a16="http://schemas.microsoft.com/office/drawing/2014/main" val="46234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68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91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1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</a:t>
            </a:r>
            <a:r>
              <a:rPr lang="en-US" sz="2800" dirty="0" err="1"/>
              <a:t>symantics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79414" y="5158921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01331" y="5448461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65426" y="331668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7109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6708312" y="4926319"/>
            <a:ext cx="1189335" cy="1542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815DE6-0676-41D5-B7D7-87CF67E533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5A3FE8-ADAC-4223-9001-0BB5A7E0FB5A}"/>
              </a:ext>
            </a:extLst>
          </p:cNvPr>
          <p:cNvSpPr txBox="1"/>
          <p:nvPr/>
        </p:nvSpPr>
        <p:spPr>
          <a:xfrm>
            <a:off x="9461070" y="2485226"/>
            <a:ext cx="2469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Fractional stride convolution/up-sampling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72CB63-C2BF-4AD4-83CE-C30BAC28DDE8}"/>
              </a:ext>
            </a:extLst>
          </p:cNvPr>
          <p:cNvSpPr/>
          <p:nvPr/>
        </p:nvSpPr>
        <p:spPr>
          <a:xfrm rot="16200000">
            <a:off x="10450099" y="4261786"/>
            <a:ext cx="491008" cy="51790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+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4145965-44FF-4113-BA9B-5FEE9EF936A8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10695603" y="3685555"/>
            <a:ext cx="0" cy="58967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DEE4E43-ABD8-419A-A8EE-9150CE0C39A0}"/>
              </a:ext>
            </a:extLst>
          </p:cNvPr>
          <p:cNvCxnSpPr>
            <a:cxnSpLocks/>
            <a:stCxn id="5" idx="0"/>
          </p:cNvCxnSpPr>
          <p:nvPr/>
        </p:nvCxnSpPr>
        <p:spPr>
          <a:xfrm flipH="1">
            <a:off x="7509164" y="4520737"/>
            <a:ext cx="2927488" cy="16627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1892006" y="5090773"/>
            <a:ext cx="3899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Convolutional Layers</a:t>
            </a:r>
          </a:p>
          <a:p>
            <a:r>
              <a:rPr lang="en-US" sz="2400" dirty="0"/>
              <a:t>Create 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215640" y="5491325"/>
            <a:ext cx="7391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14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YOLO V2 </a:t>
            </a:r>
            <a:r>
              <a:rPr lang="en-US" sz="3200" dirty="0"/>
              <a:t>uses a straight though fully convolutional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216762" y="5572422"/>
            <a:ext cx="116873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All scales are processed in single CNN pipeline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use overlapping and multiple scale bounding boxes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59DA1C-9C4B-46BA-AE8E-711EA7F27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82" y="1535951"/>
            <a:ext cx="9586736" cy="396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1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suppression 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8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Accuracy and performance trade-off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99564" y="2072184"/>
            <a:ext cx="41689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models are much faster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Lower accuracy (lower input image dimensions) gives greater speed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detectors capable of video speeds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FDD9F-C10B-4256-9293-3B491725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528" y="1756352"/>
            <a:ext cx="6983963" cy="40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Datasets for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Lui, et. al., 2016, applied the following data augmentation methods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69352" y="2173358"/>
            <a:ext cx="108866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entire original input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Sample a patch so that the minimum </a:t>
            </a:r>
            <a:r>
              <a:rPr lang="en-US" sz="2800" dirty="0" err="1"/>
              <a:t>jaccard</a:t>
            </a:r>
            <a:r>
              <a:rPr lang="en-US" sz="2800" dirty="0"/>
              <a:t> overlap with the objects is 0.1, 0.3, 0.5, 0.7, or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Randomly </a:t>
            </a:r>
            <a:r>
              <a:rPr lang="en-US" sz="2800"/>
              <a:t>sample patches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2479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Difference in number of cases between training datasets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is extensive, but only for classification, no bounding boxes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Classification datasets with marked bounding box are more limited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integrate these datasets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uses compound words, e.g. Labrador retriever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Marked bounding box data uses simple words: e.g. retriever or dog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Semantics of the classification categories are rather different!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Must resolve mismatch to integrate datasets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125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2340D6-AEF1-4F90-9E8F-DEA34FAE9B21}"/>
              </a:ext>
            </a:extLst>
          </p:cNvPr>
          <p:cNvSpPr/>
          <p:nvPr/>
        </p:nvSpPr>
        <p:spPr>
          <a:xfrm>
            <a:off x="5888678" y="361624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B4D160-38E0-47D1-A1AB-DEB5B0212F86}"/>
              </a:ext>
            </a:extLst>
          </p:cNvPr>
          <p:cNvSpPr/>
          <p:nvPr/>
        </p:nvSpPr>
        <p:spPr>
          <a:xfrm>
            <a:off x="2072094" y="445505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9B0760-694A-463D-8CD5-83092A0B7924}"/>
              </a:ext>
            </a:extLst>
          </p:cNvPr>
          <p:cNvSpPr/>
          <p:nvPr/>
        </p:nvSpPr>
        <p:spPr>
          <a:xfrm>
            <a:off x="906350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1590BE5-EC0B-4A87-B142-71864C4C812C}"/>
              </a:ext>
            </a:extLst>
          </p:cNvPr>
          <p:cNvSpPr/>
          <p:nvPr/>
        </p:nvSpPr>
        <p:spPr>
          <a:xfrm>
            <a:off x="3316517" y="445505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C7089E-D4F0-4F1F-A74C-6E20AF9A6899}"/>
              </a:ext>
            </a:extLst>
          </p:cNvPr>
          <p:cNvSpPr/>
          <p:nvPr/>
        </p:nvSpPr>
        <p:spPr>
          <a:xfrm>
            <a:off x="4554354" y="445505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549F4B-2608-4C78-B7E3-540580402508}"/>
              </a:ext>
            </a:extLst>
          </p:cNvPr>
          <p:cNvSpPr/>
          <p:nvPr/>
        </p:nvSpPr>
        <p:spPr>
          <a:xfrm>
            <a:off x="6796221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0571BD-58A5-42C7-A751-563701B64BEA}"/>
              </a:ext>
            </a:extLst>
          </p:cNvPr>
          <p:cNvSpPr/>
          <p:nvPr/>
        </p:nvSpPr>
        <p:spPr>
          <a:xfrm>
            <a:off x="8010764" y="449722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7A2597-3060-42F8-A10A-C9E6070AFBD6}"/>
              </a:ext>
            </a:extLst>
          </p:cNvPr>
          <p:cNvSpPr/>
          <p:nvPr/>
        </p:nvSpPr>
        <p:spPr>
          <a:xfrm>
            <a:off x="9203104" y="446815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C3C29B-3091-4035-AFEC-44BA308DAC85}"/>
              </a:ext>
            </a:extLst>
          </p:cNvPr>
          <p:cNvSpPr/>
          <p:nvPr/>
        </p:nvSpPr>
        <p:spPr>
          <a:xfrm>
            <a:off x="10445329" y="450105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516966-2A58-4303-97E2-3CC37CECA9E0}"/>
              </a:ext>
            </a:extLst>
          </p:cNvPr>
          <p:cNvSpPr txBox="1"/>
          <p:nvPr/>
        </p:nvSpPr>
        <p:spPr>
          <a:xfrm>
            <a:off x="557693" y="505045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Spaniel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61179B-E686-4695-9A62-F6EA1BCEC3A0}"/>
              </a:ext>
            </a:extLst>
          </p:cNvPr>
          <p:cNvSpPr txBox="1"/>
          <p:nvPr/>
        </p:nvSpPr>
        <p:spPr>
          <a:xfrm>
            <a:off x="1723437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20D4FC-E5DE-4A7E-8345-B34B60B290E5}"/>
              </a:ext>
            </a:extLst>
          </p:cNvPr>
          <p:cNvSpPr txBox="1"/>
          <p:nvPr/>
        </p:nvSpPr>
        <p:spPr>
          <a:xfrm>
            <a:off x="4211181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90FD29-665E-4F12-AB1A-9B0EAE3DF2B4}"/>
              </a:ext>
            </a:extLst>
          </p:cNvPr>
          <p:cNvSpPr txBox="1"/>
          <p:nvPr/>
        </p:nvSpPr>
        <p:spPr>
          <a:xfrm>
            <a:off x="2903443" y="4892626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95AC3D-795C-4108-A9E9-02DE9DDE747E}"/>
              </a:ext>
            </a:extLst>
          </p:cNvPr>
          <p:cNvSpPr txBox="1"/>
          <p:nvPr/>
        </p:nvSpPr>
        <p:spPr>
          <a:xfrm>
            <a:off x="10083514" y="5054508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2A9151-BF15-4D94-92E0-A5514CB5C181}"/>
              </a:ext>
            </a:extLst>
          </p:cNvPr>
          <p:cNvSpPr txBox="1"/>
          <p:nvPr/>
        </p:nvSpPr>
        <p:spPr>
          <a:xfrm>
            <a:off x="8854447" y="5031125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18978A-3A27-4375-AAEF-9A17817CE99B}"/>
              </a:ext>
            </a:extLst>
          </p:cNvPr>
          <p:cNvSpPr txBox="1"/>
          <p:nvPr/>
        </p:nvSpPr>
        <p:spPr>
          <a:xfrm>
            <a:off x="7625380" y="500774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6FE7DA-828E-4457-9842-1C354D78767D}"/>
              </a:ext>
            </a:extLst>
          </p:cNvPr>
          <p:cNvSpPr txBox="1"/>
          <p:nvPr/>
        </p:nvSpPr>
        <p:spPr>
          <a:xfrm>
            <a:off x="6447564" y="5050454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2F13DF2-0C84-40CF-BC30-F1662616F19C}"/>
              </a:ext>
            </a:extLst>
          </p:cNvPr>
          <p:cNvCxnSpPr>
            <a:cxnSpLocks/>
            <a:stCxn id="2" idx="1"/>
            <a:endCxn id="4" idx="7"/>
          </p:cNvCxnSpPr>
          <p:nvPr/>
        </p:nvCxnSpPr>
        <p:spPr>
          <a:xfrm flipH="1">
            <a:off x="1187101" y="3663452"/>
            <a:ext cx="4749746" cy="84873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F9152D7-995F-434E-8DC2-AFA8C1EE1ABD}"/>
              </a:ext>
            </a:extLst>
          </p:cNvPr>
          <p:cNvCxnSpPr>
            <a:cxnSpLocks/>
            <a:stCxn id="2" idx="2"/>
            <a:endCxn id="3" idx="7"/>
          </p:cNvCxnSpPr>
          <p:nvPr/>
        </p:nvCxnSpPr>
        <p:spPr>
          <a:xfrm flipH="1">
            <a:off x="2352845" y="3777417"/>
            <a:ext cx="3535833" cy="7248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14D1603-028F-44CE-95EE-7EEBBAE24691}"/>
              </a:ext>
            </a:extLst>
          </p:cNvPr>
          <p:cNvCxnSpPr>
            <a:cxnSpLocks/>
            <a:stCxn id="2" idx="3"/>
            <a:endCxn id="6" idx="7"/>
          </p:cNvCxnSpPr>
          <p:nvPr/>
        </p:nvCxnSpPr>
        <p:spPr>
          <a:xfrm flipH="1">
            <a:off x="3597268" y="3891382"/>
            <a:ext cx="2339579" cy="610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540A02D-BDBE-4FFF-AC8E-8D2923E4E915}"/>
              </a:ext>
            </a:extLst>
          </p:cNvPr>
          <p:cNvCxnSpPr>
            <a:cxnSpLocks/>
            <a:stCxn id="2" idx="7"/>
            <a:endCxn id="13" idx="0"/>
          </p:cNvCxnSpPr>
          <p:nvPr/>
        </p:nvCxnSpPr>
        <p:spPr>
          <a:xfrm>
            <a:off x="6169429" y="3663452"/>
            <a:ext cx="4440360" cy="8376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403B01A3-B06D-4CCA-8AEB-62EEA243E493}"/>
              </a:ext>
            </a:extLst>
          </p:cNvPr>
          <p:cNvCxnSpPr>
            <a:cxnSpLocks/>
            <a:stCxn id="2" idx="6"/>
            <a:endCxn id="12" idx="1"/>
          </p:cNvCxnSpPr>
          <p:nvPr/>
        </p:nvCxnSpPr>
        <p:spPr>
          <a:xfrm>
            <a:off x="6217598" y="3777417"/>
            <a:ext cx="3033675" cy="737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67F13C8-9A31-4B3A-A950-12546E65C068}"/>
              </a:ext>
            </a:extLst>
          </p:cNvPr>
          <p:cNvCxnSpPr>
            <a:cxnSpLocks/>
            <a:stCxn id="2" idx="5"/>
            <a:endCxn id="10" idx="1"/>
          </p:cNvCxnSpPr>
          <p:nvPr/>
        </p:nvCxnSpPr>
        <p:spPr>
          <a:xfrm>
            <a:off x="6169429" y="3891382"/>
            <a:ext cx="1889504" cy="653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3542A249-4E26-4E01-BE91-379C6E693D92}"/>
              </a:ext>
            </a:extLst>
          </p:cNvPr>
          <p:cNvCxnSpPr>
            <a:cxnSpLocks/>
            <a:stCxn id="2" idx="4"/>
            <a:endCxn id="9" idx="1"/>
          </p:cNvCxnSpPr>
          <p:nvPr/>
        </p:nvCxnSpPr>
        <p:spPr>
          <a:xfrm>
            <a:off x="6053138" y="3938588"/>
            <a:ext cx="791252" cy="57359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970EF872-1ED0-4D48-B91B-CA0A19E86B4A}"/>
              </a:ext>
            </a:extLst>
          </p:cNvPr>
          <p:cNvCxnSpPr>
            <a:cxnSpLocks/>
            <a:stCxn id="2" idx="4"/>
            <a:endCxn id="8" idx="7"/>
          </p:cNvCxnSpPr>
          <p:nvPr/>
        </p:nvCxnSpPr>
        <p:spPr>
          <a:xfrm flipH="1">
            <a:off x="4835105" y="3938588"/>
            <a:ext cx="1218033" cy="5636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C67FCA9D-5854-442B-880B-C3A71ECF41D6}"/>
              </a:ext>
            </a:extLst>
          </p:cNvPr>
          <p:cNvSpPr txBox="1"/>
          <p:nvPr/>
        </p:nvSpPr>
        <p:spPr>
          <a:xfrm>
            <a:off x="5481839" y="4124647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pic>
        <p:nvPicPr>
          <p:cNvPr id="28" name="Picture 2" descr="Image result for labrador retriever">
            <a:extLst>
              <a:ext uri="{FF2B5EF4-FFF2-40B4-BE49-F238E27FC236}">
                <a16:creationId xmlns:a16="http://schemas.microsoft.com/office/drawing/2014/main" id="{08A6EBA9-CBF1-457F-BE45-22A66A3FE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47" y="163460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EC89220-6F17-4747-95C0-C09F403B8693}"/>
              </a:ext>
            </a:extLst>
          </p:cNvPr>
          <p:cNvSpPr txBox="1"/>
          <p:nvPr/>
        </p:nvSpPr>
        <p:spPr>
          <a:xfrm>
            <a:off x="8862814" y="3474866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76780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ImageNet uses a flat hierarchy for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380135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105" grpId="0"/>
      <p:bldP spid="2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899923" y="2615453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8791" y="2047525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462025" y="3352988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2337006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1619913" y="572781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414D35F-9BA8-4AFD-A050-C0D2B9EC8640}"/>
              </a:ext>
            </a:extLst>
          </p:cNvPr>
          <p:cNvSpPr/>
          <p:nvPr/>
        </p:nvSpPr>
        <p:spPr>
          <a:xfrm>
            <a:off x="454169" y="573774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F0DD5B-C91E-4370-A9F3-871119E5B32F}"/>
              </a:ext>
            </a:extLst>
          </p:cNvPr>
          <p:cNvSpPr/>
          <p:nvPr/>
        </p:nvSpPr>
        <p:spPr>
          <a:xfrm>
            <a:off x="2864336" y="5727814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1B429A1-1CD0-4973-8050-2B98A0C8B2BC}"/>
              </a:ext>
            </a:extLst>
          </p:cNvPr>
          <p:cNvSpPr/>
          <p:nvPr/>
        </p:nvSpPr>
        <p:spPr>
          <a:xfrm>
            <a:off x="4102173" y="572781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3529C2-FC76-429D-9D39-86222749E9A2}"/>
              </a:ext>
            </a:extLst>
          </p:cNvPr>
          <p:cNvSpPr txBox="1"/>
          <p:nvPr/>
        </p:nvSpPr>
        <p:spPr>
          <a:xfrm>
            <a:off x="105512" y="621166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Springer Spaniel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117914-1D01-40B6-9102-45F961F802F8}"/>
              </a:ext>
            </a:extLst>
          </p:cNvPr>
          <p:cNvSpPr txBox="1"/>
          <p:nvPr/>
        </p:nvSpPr>
        <p:spPr>
          <a:xfrm>
            <a:off x="2625597" y="617444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66247C-404D-4DD3-AA51-4E3447A33A08}"/>
              </a:ext>
            </a:extLst>
          </p:cNvPr>
          <p:cNvSpPr txBox="1"/>
          <p:nvPr/>
        </p:nvSpPr>
        <p:spPr>
          <a:xfrm>
            <a:off x="3759000" y="6191180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1190590" y="6201507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BEBBF41-8577-48CE-80FB-27581E8A2E9B}"/>
              </a:ext>
            </a:extLst>
          </p:cNvPr>
          <p:cNvSpPr/>
          <p:nvPr/>
        </p:nvSpPr>
        <p:spPr>
          <a:xfrm>
            <a:off x="6645280" y="575453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499E0B-F531-44E3-85E9-E925BC95A70C}"/>
              </a:ext>
            </a:extLst>
          </p:cNvPr>
          <p:cNvSpPr/>
          <p:nvPr/>
        </p:nvSpPr>
        <p:spPr>
          <a:xfrm>
            <a:off x="7859823" y="578677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920C959-9B98-41A8-A4E0-3114F279C5C3}"/>
              </a:ext>
            </a:extLst>
          </p:cNvPr>
          <p:cNvSpPr/>
          <p:nvPr/>
        </p:nvSpPr>
        <p:spPr>
          <a:xfrm>
            <a:off x="9052163" y="5757710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FC58BB7-E886-457E-B988-9E846D234DFC}"/>
              </a:ext>
            </a:extLst>
          </p:cNvPr>
          <p:cNvSpPr/>
          <p:nvPr/>
        </p:nvSpPr>
        <p:spPr>
          <a:xfrm>
            <a:off x="10294388" y="579060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F4EFC7-6C86-4117-B6E3-3C4FA3A1E3FC}"/>
              </a:ext>
            </a:extLst>
          </p:cNvPr>
          <p:cNvSpPr txBox="1"/>
          <p:nvPr/>
        </p:nvSpPr>
        <p:spPr>
          <a:xfrm>
            <a:off x="7507397" y="6126503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4476437-7A5B-42F2-9ED7-72EFD163DDCC}"/>
              </a:ext>
            </a:extLst>
          </p:cNvPr>
          <p:cNvSpPr txBox="1"/>
          <p:nvPr/>
        </p:nvSpPr>
        <p:spPr>
          <a:xfrm>
            <a:off x="8684456" y="613423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528FD5-E118-4F7C-B96C-54146D75AC2E}"/>
              </a:ext>
            </a:extLst>
          </p:cNvPr>
          <p:cNvSpPr txBox="1"/>
          <p:nvPr/>
        </p:nvSpPr>
        <p:spPr>
          <a:xfrm>
            <a:off x="6277573" y="6153561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CDB7F7F-0542-4F1F-8FB5-B474CD99C8FC}"/>
              </a:ext>
            </a:extLst>
          </p:cNvPr>
          <p:cNvSpPr/>
          <p:nvPr/>
        </p:nvSpPr>
        <p:spPr>
          <a:xfrm>
            <a:off x="8900350" y="449357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180674" y="2322661"/>
            <a:ext cx="1686286" cy="3399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180674" y="2890589"/>
            <a:ext cx="445811" cy="4623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2"/>
            <a:endCxn id="26" idx="7"/>
          </p:cNvCxnSpPr>
          <p:nvPr/>
        </p:nvCxnSpPr>
        <p:spPr>
          <a:xfrm flipH="1">
            <a:off x="2617757" y="3514159"/>
            <a:ext cx="844268" cy="9661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A6ADB6-83BC-4B68-97A4-963CB59B511C}"/>
              </a:ext>
            </a:extLst>
          </p:cNvPr>
          <p:cNvCxnSpPr>
            <a:cxnSpLocks/>
            <a:stCxn id="25" idx="6"/>
            <a:endCxn id="43" idx="2"/>
          </p:cNvCxnSpPr>
          <p:nvPr/>
        </p:nvCxnSpPr>
        <p:spPr>
          <a:xfrm>
            <a:off x="3790945" y="3514159"/>
            <a:ext cx="5109405" cy="11405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76CDD72-FB40-42B5-B9B3-9BC1690E0A3D}"/>
              </a:ext>
            </a:extLst>
          </p:cNvPr>
          <p:cNvCxnSpPr>
            <a:cxnSpLocks/>
            <a:stCxn id="120" idx="4"/>
            <a:endCxn id="38" idx="0"/>
          </p:cNvCxnSpPr>
          <p:nvPr/>
        </p:nvCxnSpPr>
        <p:spPr>
          <a:xfrm>
            <a:off x="10011277" y="5218043"/>
            <a:ext cx="447571" cy="572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69AA028-BC85-41A6-9B3C-20EDF04379A6}"/>
              </a:ext>
            </a:extLst>
          </p:cNvPr>
          <p:cNvCxnSpPr>
            <a:cxnSpLocks/>
            <a:stCxn id="84" idx="5"/>
            <a:endCxn id="37" idx="1"/>
          </p:cNvCxnSpPr>
          <p:nvPr/>
        </p:nvCxnSpPr>
        <p:spPr>
          <a:xfrm>
            <a:off x="8096736" y="5308513"/>
            <a:ext cx="1003596" cy="4964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4E749C8-AD23-42D5-8A09-D639BF9F8129}"/>
              </a:ext>
            </a:extLst>
          </p:cNvPr>
          <p:cNvCxnSpPr>
            <a:cxnSpLocks/>
            <a:stCxn id="84" idx="4"/>
            <a:endCxn id="36" idx="0"/>
          </p:cNvCxnSpPr>
          <p:nvPr/>
        </p:nvCxnSpPr>
        <p:spPr>
          <a:xfrm>
            <a:off x="7980445" y="5355719"/>
            <a:ext cx="43838" cy="4310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B7AF1DE-2913-4D66-9DF8-B444FEA1CC39}"/>
              </a:ext>
            </a:extLst>
          </p:cNvPr>
          <p:cNvCxnSpPr>
            <a:cxnSpLocks/>
            <a:stCxn id="84" idx="3"/>
            <a:endCxn id="35" idx="7"/>
          </p:cNvCxnSpPr>
          <p:nvPr/>
        </p:nvCxnSpPr>
        <p:spPr>
          <a:xfrm flipH="1">
            <a:off x="6926031" y="5308513"/>
            <a:ext cx="938123" cy="4932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807EC8A-B111-44E8-A649-86AA35C99BD2}"/>
              </a:ext>
            </a:extLst>
          </p:cNvPr>
          <p:cNvCxnSpPr>
            <a:cxnSpLocks/>
            <a:stCxn id="109" idx="5"/>
            <a:endCxn id="30" idx="1"/>
          </p:cNvCxnSpPr>
          <p:nvPr/>
        </p:nvCxnSpPr>
        <p:spPr>
          <a:xfrm>
            <a:off x="3645195" y="5339341"/>
            <a:ext cx="505147" cy="4356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5C5321-9511-4D76-BB36-2693DE89347B}"/>
              </a:ext>
            </a:extLst>
          </p:cNvPr>
          <p:cNvCxnSpPr>
            <a:cxnSpLocks/>
            <a:stCxn id="109" idx="3"/>
            <a:endCxn id="29" idx="0"/>
          </p:cNvCxnSpPr>
          <p:nvPr/>
        </p:nvCxnSpPr>
        <p:spPr>
          <a:xfrm flipH="1">
            <a:off x="3028796" y="5339341"/>
            <a:ext cx="383817" cy="388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5"/>
            <a:endCxn id="27" idx="1"/>
          </p:cNvCxnSpPr>
          <p:nvPr/>
        </p:nvCxnSpPr>
        <p:spPr>
          <a:xfrm>
            <a:off x="1402159" y="5347596"/>
            <a:ext cx="265923" cy="4274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BEA0425-6644-4D56-B1C4-4D84E0ADC390}"/>
              </a:ext>
            </a:extLst>
          </p:cNvPr>
          <p:cNvCxnSpPr>
            <a:cxnSpLocks/>
            <a:stCxn id="112" idx="3"/>
            <a:endCxn id="28" idx="7"/>
          </p:cNvCxnSpPr>
          <p:nvPr/>
        </p:nvCxnSpPr>
        <p:spPr>
          <a:xfrm flipH="1">
            <a:off x="734920" y="5347596"/>
            <a:ext cx="434657" cy="437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13003" y="2308251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C6B7370-931E-4727-91BF-CE4703ACE55E}"/>
              </a:ext>
            </a:extLst>
          </p:cNvPr>
          <p:cNvSpPr txBox="1"/>
          <p:nvPr/>
        </p:nvSpPr>
        <p:spPr>
          <a:xfrm>
            <a:off x="742502" y="2997913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6CB7D7C-CDF5-4C19-B5A5-7037C12AE2BC}"/>
              </a:ext>
            </a:extLst>
          </p:cNvPr>
          <p:cNvSpPr txBox="1"/>
          <p:nvPr/>
        </p:nvSpPr>
        <p:spPr>
          <a:xfrm>
            <a:off x="3245212" y="3568952"/>
            <a:ext cx="8129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9542" y="2322661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1A0DC737-0868-4D53-AA4F-F80183ACAD31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1232947" y="2890589"/>
            <a:ext cx="1715145" cy="508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8C2213C-77B1-4C44-AC6B-ED44FEDA19F4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3626485" y="3675330"/>
            <a:ext cx="7396" cy="3425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05674" y="2492660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2302203" y="303232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27877" y="320503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2549635" y="4471556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4572D3B-127D-4F3E-AEAD-C561D6714563}"/>
              </a:ext>
            </a:extLst>
          </p:cNvPr>
          <p:cNvSpPr txBox="1"/>
          <p:nvPr/>
        </p:nvSpPr>
        <p:spPr>
          <a:xfrm>
            <a:off x="9216623" y="445423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4800FB1-FF96-4C22-BED9-5E9C3C11A805}"/>
              </a:ext>
            </a:extLst>
          </p:cNvPr>
          <p:cNvSpPr/>
          <p:nvPr/>
        </p:nvSpPr>
        <p:spPr>
          <a:xfrm>
            <a:off x="7815985" y="503337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48E1483-BDBE-4DB8-B0CD-A341D4EDEF4F}"/>
              </a:ext>
            </a:extLst>
          </p:cNvPr>
          <p:cNvSpPr txBox="1"/>
          <p:nvPr/>
        </p:nvSpPr>
        <p:spPr>
          <a:xfrm>
            <a:off x="8186826" y="4920016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Short hair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5357AE3-0EA0-40DC-8C17-32836F133EE3}"/>
              </a:ext>
            </a:extLst>
          </p:cNvPr>
          <p:cNvCxnSpPr>
            <a:cxnSpLocks/>
            <a:stCxn id="43" idx="3"/>
            <a:endCxn id="84" idx="7"/>
          </p:cNvCxnSpPr>
          <p:nvPr/>
        </p:nvCxnSpPr>
        <p:spPr>
          <a:xfrm flipH="1">
            <a:off x="8096736" y="4768707"/>
            <a:ext cx="851783" cy="311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>
            <a:extLst>
              <a:ext uri="{FF2B5EF4-FFF2-40B4-BE49-F238E27FC236}">
                <a16:creationId xmlns:a16="http://schemas.microsoft.com/office/drawing/2014/main" id="{CFDC6EDF-1BDC-4BB3-9291-8B70B431B01A}"/>
              </a:ext>
            </a:extLst>
          </p:cNvPr>
          <p:cNvSpPr/>
          <p:nvPr/>
        </p:nvSpPr>
        <p:spPr>
          <a:xfrm>
            <a:off x="3364444" y="506420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51EA96C-3E6E-481C-978A-96F10384C9E7}"/>
              </a:ext>
            </a:extLst>
          </p:cNvPr>
          <p:cNvSpPr txBox="1"/>
          <p:nvPr/>
        </p:nvSpPr>
        <p:spPr>
          <a:xfrm>
            <a:off x="3567296" y="499828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Guard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1121408" y="507246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1462229" y="5033377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B89F231-51CF-45A0-8D91-B56B041B0EB4}"/>
              </a:ext>
            </a:extLst>
          </p:cNvPr>
          <p:cNvSpPr/>
          <p:nvPr/>
        </p:nvSpPr>
        <p:spPr>
          <a:xfrm>
            <a:off x="9846817" y="489570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99580C4-353A-42AF-BC52-1CB243B1777D}"/>
              </a:ext>
            </a:extLst>
          </p:cNvPr>
          <p:cNvSpPr txBox="1"/>
          <p:nvPr/>
        </p:nvSpPr>
        <p:spPr>
          <a:xfrm>
            <a:off x="10235062" y="4879539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Long hair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7B50D628-BB67-41CB-BA59-0F9B1874DFFA}"/>
              </a:ext>
            </a:extLst>
          </p:cNvPr>
          <p:cNvCxnSpPr>
            <a:cxnSpLocks/>
            <a:stCxn id="43" idx="5"/>
            <a:endCxn id="120" idx="2"/>
          </p:cNvCxnSpPr>
          <p:nvPr/>
        </p:nvCxnSpPr>
        <p:spPr>
          <a:xfrm>
            <a:off x="9181101" y="4768707"/>
            <a:ext cx="665716" cy="288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EE12694C-0CDB-47A4-8E02-C901C1C8D743}"/>
              </a:ext>
            </a:extLst>
          </p:cNvPr>
          <p:cNvSpPr txBox="1"/>
          <p:nvPr/>
        </p:nvSpPr>
        <p:spPr>
          <a:xfrm>
            <a:off x="10011277" y="619117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Maine Coon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3"/>
            <a:endCxn id="112" idx="7"/>
          </p:cNvCxnSpPr>
          <p:nvPr/>
        </p:nvCxnSpPr>
        <p:spPr>
          <a:xfrm flipH="1">
            <a:off x="1402159" y="4708272"/>
            <a:ext cx="983016" cy="4113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FC7E344-F8AE-4F25-9944-E2B0437D46F2}"/>
              </a:ext>
            </a:extLst>
          </p:cNvPr>
          <p:cNvCxnSpPr>
            <a:cxnSpLocks/>
            <a:stCxn id="26" idx="5"/>
            <a:endCxn id="109" idx="1"/>
          </p:cNvCxnSpPr>
          <p:nvPr/>
        </p:nvCxnSpPr>
        <p:spPr>
          <a:xfrm>
            <a:off x="2617757" y="4708272"/>
            <a:ext cx="794856" cy="4031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511327" y="355377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936871" y="349959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6031273" y="3085351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6"/>
          </p:cNvCxnSpPr>
          <p:nvPr/>
        </p:nvCxnSpPr>
        <p:spPr>
          <a:xfrm flipH="1">
            <a:off x="2665926" y="3828910"/>
            <a:ext cx="3893570" cy="76539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6862CED-B13B-418C-A5B7-E8FD02B76693}"/>
              </a:ext>
            </a:extLst>
          </p:cNvPr>
          <p:cNvCxnSpPr>
            <a:cxnSpLocks/>
            <a:stCxn id="149" idx="5"/>
            <a:endCxn id="43" idx="1"/>
          </p:cNvCxnSpPr>
          <p:nvPr/>
        </p:nvCxnSpPr>
        <p:spPr>
          <a:xfrm>
            <a:off x="6792078" y="3828910"/>
            <a:ext cx="2156441" cy="71186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WordTree</a:t>
            </a:r>
            <a:r>
              <a:rPr lang="en-US" sz="2800" dirty="0"/>
              <a:t> uses a complex hierarchy </a:t>
            </a:r>
          </a:p>
        </p:txBody>
      </p:sp>
    </p:spTree>
    <p:extLst>
      <p:ext uri="{BB962C8B-B14F-4D97-AF65-F5344CB8AC3E}">
        <p14:creationId xmlns:p14="http://schemas.microsoft.com/office/powerpoint/2010/main" val="343954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2" grpId="0"/>
      <p:bldP spid="43" grpId="0" animBg="1"/>
      <p:bldP spid="104" grpId="0"/>
      <p:bldP spid="106" grpId="0"/>
      <p:bldP spid="107" grpId="0"/>
      <p:bldP spid="122" grpId="0"/>
      <p:bldP spid="123" grpId="0"/>
      <p:bldP spid="124" grpId="0"/>
      <p:bldP spid="125" grpId="0"/>
      <p:bldP spid="126" grpId="0"/>
      <p:bldP spid="84" grpId="0" animBg="1"/>
      <p:bldP spid="85" grpId="0"/>
      <p:bldP spid="109" grpId="0" animBg="1"/>
      <p:bldP spid="110" grpId="0"/>
      <p:bldP spid="112" grpId="0" animBg="1"/>
      <p:bldP spid="113" grpId="0"/>
      <p:bldP spid="120" grpId="0" animBg="1"/>
      <p:bldP spid="121" grpId="0"/>
      <p:bldP spid="133" grpId="0"/>
      <p:bldP spid="149" grpId="0" animBg="1"/>
      <p:bldP spid="150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970351" y="323624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3710" y="252196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379367" y="376039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3976754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4913610" y="5831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4516927" y="6211669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251102" y="2797098"/>
            <a:ext cx="1610777" cy="4863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251102" y="3511382"/>
            <a:ext cx="292725" cy="249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5"/>
            <a:endCxn id="26" idx="0"/>
          </p:cNvCxnSpPr>
          <p:nvPr/>
        </p:nvCxnSpPr>
        <p:spPr>
          <a:xfrm>
            <a:off x="3660118" y="4035530"/>
            <a:ext cx="481096" cy="3976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4"/>
            <a:endCxn id="27" idx="0"/>
          </p:cNvCxnSpPr>
          <p:nvPr/>
        </p:nvCxnSpPr>
        <p:spPr>
          <a:xfrm>
            <a:off x="5069251" y="5589404"/>
            <a:ext cx="8819" cy="2417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07922" y="2782688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4461" y="2797098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67518" y="2889975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3436847" y="3234112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05645" y="373689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3805645" y="4067555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4913610" y="5267062"/>
            <a:ext cx="311282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5331907" y="5274460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4"/>
            <a:endCxn id="112" idx="0"/>
          </p:cNvCxnSpPr>
          <p:nvPr/>
        </p:nvCxnSpPr>
        <p:spPr>
          <a:xfrm>
            <a:off x="4141214" y="4755478"/>
            <a:ext cx="928037" cy="5115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428669" y="396118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221230" y="359184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5948615" y="3492757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7"/>
          </p:cNvCxnSpPr>
          <p:nvPr/>
        </p:nvCxnSpPr>
        <p:spPr>
          <a:xfrm flipH="1">
            <a:off x="4257505" y="4236316"/>
            <a:ext cx="2219333" cy="24402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What are the conditional probabilities?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Computation depends on semantics!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99B397C-AE4E-4ED5-8C2A-F08266291CDB}"/>
              </a:ext>
            </a:extLst>
          </p:cNvPr>
          <p:cNvSpPr txBox="1"/>
          <p:nvPr/>
        </p:nvSpPr>
        <p:spPr>
          <a:xfrm>
            <a:off x="3372677" y="2483800"/>
            <a:ext cx="1464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p(object)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D3237D-7509-4857-9A8C-F89E46DD5B9A}"/>
              </a:ext>
            </a:extLst>
          </p:cNvPr>
          <p:cNvSpPr txBox="1"/>
          <p:nvPr/>
        </p:nvSpPr>
        <p:spPr>
          <a:xfrm>
            <a:off x="149902" y="3168236"/>
            <a:ext cx="290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animal|object</a:t>
            </a:r>
            <a:r>
              <a:rPr lang="en-US" b="1" dirty="0"/>
              <a:t>)p(object)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4876413-798D-4D12-9E4C-1E5BBEEF9659}"/>
              </a:ext>
            </a:extLst>
          </p:cNvPr>
          <p:cNvSpPr txBox="1"/>
          <p:nvPr/>
        </p:nvSpPr>
        <p:spPr>
          <a:xfrm>
            <a:off x="174091" y="377585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mamal|animal</a:t>
            </a:r>
            <a:r>
              <a:rPr lang="en-US" b="1" dirty="0"/>
              <a:t>)…p(object)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308497C-54CD-4087-BCE7-ACFB28A96794}"/>
              </a:ext>
            </a:extLst>
          </p:cNvPr>
          <p:cNvSpPr txBox="1"/>
          <p:nvPr/>
        </p:nvSpPr>
        <p:spPr>
          <a:xfrm>
            <a:off x="873839" y="4446262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dog|mamal</a:t>
            </a:r>
            <a:r>
              <a:rPr lang="en-US" b="1" dirty="0"/>
              <a:t>)…p(object)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4447F30-F5F0-4C97-919A-0B3DA3ABE302}"/>
              </a:ext>
            </a:extLst>
          </p:cNvPr>
          <p:cNvSpPr txBox="1"/>
          <p:nvPr/>
        </p:nvSpPr>
        <p:spPr>
          <a:xfrm>
            <a:off x="1855619" y="5238551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retriever|dog</a:t>
            </a:r>
            <a:r>
              <a:rPr lang="en-US" b="1" dirty="0"/>
              <a:t>)…p(object)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27FB23C-AAEE-4D04-8386-C351C619D31D}"/>
              </a:ext>
            </a:extLst>
          </p:cNvPr>
          <p:cNvSpPr txBox="1"/>
          <p:nvPr/>
        </p:nvSpPr>
        <p:spPr>
          <a:xfrm>
            <a:off x="510661" y="5823387"/>
            <a:ext cx="4454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p(Labrador </a:t>
            </a:r>
            <a:r>
              <a:rPr lang="en-US" b="1" dirty="0" err="1"/>
              <a:t>retriever|retriever</a:t>
            </a:r>
            <a:r>
              <a:rPr lang="en-US" b="1" dirty="0"/>
              <a:t>)…p(object)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2B1D3D1-D808-4B8F-95AD-840A7073CBC9}"/>
              </a:ext>
            </a:extLst>
          </p:cNvPr>
          <p:cNvSpPr txBox="1"/>
          <p:nvPr/>
        </p:nvSpPr>
        <p:spPr>
          <a:xfrm>
            <a:off x="6113075" y="395911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p(pet|…)…p(object)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A07F5B7-9C6C-4050-A42A-D584A13F1D8F}"/>
              </a:ext>
            </a:extLst>
          </p:cNvPr>
          <p:cNvSpPr txBox="1"/>
          <p:nvPr/>
        </p:nvSpPr>
        <p:spPr>
          <a:xfrm>
            <a:off x="3708287" y="4455396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dog|pet</a:t>
            </a:r>
            <a:r>
              <a:rPr lang="en-US" b="1" dirty="0"/>
              <a:t>)…p(object)</a:t>
            </a:r>
          </a:p>
        </p:txBody>
      </p:sp>
    </p:spTree>
    <p:extLst>
      <p:ext uri="{BB962C8B-B14F-4D97-AF65-F5344CB8AC3E}">
        <p14:creationId xmlns:p14="http://schemas.microsoft.com/office/powerpoint/2010/main" val="154798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49" grpId="0" animBg="1"/>
      <p:bldP spid="150" grpId="0"/>
      <p:bldP spid="76" grpId="0"/>
      <p:bldP spid="79" grpId="0"/>
      <p:bldP spid="80" grpId="0"/>
      <p:bldP spid="81" grpId="0"/>
      <p:bldP spid="83" grpId="0"/>
      <p:bldP spid="86" grpId="0"/>
      <p:bldP spid="92" grpId="0"/>
      <p:bldP spid="9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Integration of the datasets requires integration of classification terms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Integrate terms by shortest path on </a:t>
            </a:r>
            <a:r>
              <a:rPr lang="en-US" sz="2800" dirty="0" err="1"/>
              <a:t>WordTree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common term to integrate bounding box and extensive classification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979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7259</TotalTime>
  <Words>2990</Words>
  <Application>Microsoft Office PowerPoint</Application>
  <PresentationFormat>Widescreen</PresentationFormat>
  <Paragraphs>468</Paragraphs>
  <Slides>54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Arial</vt:lpstr>
      <vt:lpstr>Calibri</vt:lpstr>
      <vt:lpstr>Calibri Light</vt:lpstr>
      <vt:lpstr>Cambria Math</vt:lpstr>
      <vt:lpstr>Courier New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Lesson Overview</vt:lpstr>
      <vt:lpstr>PowerPoint Presentation</vt:lpstr>
      <vt:lpstr>Overview of Object Detection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Evaluation of object detection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 Elston</cp:lastModifiedBy>
  <cp:revision>295</cp:revision>
  <cp:lastPrinted>2019-12-06T01:30:02Z</cp:lastPrinted>
  <dcterms:created xsi:type="dcterms:W3CDTF">2019-11-27T16:52:28Z</dcterms:created>
  <dcterms:modified xsi:type="dcterms:W3CDTF">2022-04-07T18:42:16Z</dcterms:modified>
</cp:coreProperties>
</file>

<file path=docProps/thumbnail.jpeg>
</file>